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366" y="-78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F7E6B-1CF9-4CF3-98C4-8FBC9EB01D5F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53D7C-6D9C-47FA-929D-475151FE3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৮০০০০০০০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1" y="-76200"/>
            <a:ext cx="11429999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71750" y="1295400"/>
            <a:ext cx="6572250" cy="4800600"/>
            <a:chOff x="1981200" y="1371600"/>
            <a:chExt cx="5257800" cy="4800600"/>
          </a:xfrm>
        </p:grpSpPr>
        <p:pic>
          <p:nvPicPr>
            <p:cNvPr id="9" name="Picture 8" descr="m-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1371600"/>
              <a:ext cx="5257800" cy="480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33600" y="1371600"/>
              <a:ext cx="4648200" cy="365760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159541"/>
                </a:avLst>
              </a:prstTxWarp>
              <a:spAutoFit/>
            </a:bodyPr>
            <a:lstStyle/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 আজকের গণিত ক্লাসে স্বাগতম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 descr="G:\Animation\blomst0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9203871" y="2816679"/>
            <a:ext cx="2819400" cy="843643"/>
          </a:xfrm>
          <a:prstGeom prst="rect">
            <a:avLst/>
          </a:prstGeom>
          <a:noFill/>
        </p:spPr>
      </p:pic>
      <p:pic>
        <p:nvPicPr>
          <p:cNvPr id="13" name="Picture 12" descr="G:\Animation\blomst0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21129" y="3121479"/>
            <a:ext cx="2819400" cy="843643"/>
          </a:xfrm>
          <a:prstGeom prst="rect">
            <a:avLst/>
          </a:prstGeom>
          <a:noFill/>
        </p:spPr>
      </p:pic>
      <p:pic>
        <p:nvPicPr>
          <p:cNvPr id="14" name="Picture 13" descr="G:\Animation\blomst0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2015" y="5802086"/>
            <a:ext cx="3524250" cy="674914"/>
          </a:xfrm>
          <a:prstGeom prst="rect">
            <a:avLst/>
          </a:prstGeom>
          <a:noFill/>
        </p:spPr>
      </p:pic>
      <p:pic>
        <p:nvPicPr>
          <p:cNvPr id="15" name="Picture 14" descr="G:\Animation\blomst0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184196" y="228600"/>
            <a:ext cx="3524250" cy="674914"/>
          </a:xfrm>
          <a:prstGeom prst="rect">
            <a:avLst/>
          </a:prstGeom>
          <a:noFill/>
        </p:spPr>
      </p:pic>
      <p:pic>
        <p:nvPicPr>
          <p:cNvPr id="17" name="Picture 16" descr="redCurtain(satyr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6750" y="-381000"/>
            <a:ext cx="14525625" cy="87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৮০০০০০০০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4250" y="533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190750" y="1295400"/>
            <a:ext cx="3905250" cy="1752600"/>
            <a:chOff x="1752600" y="1295400"/>
            <a:chExt cx="3124200" cy="1752600"/>
          </a:xfrm>
        </p:grpSpPr>
        <p:sp>
          <p:nvSpPr>
            <p:cNvPr id="8" name="Isosceles Triangle 7"/>
            <p:cNvSpPr/>
            <p:nvPr/>
          </p:nvSpPr>
          <p:spPr>
            <a:xfrm>
              <a:off x="1752600" y="1295400"/>
              <a:ext cx="3048000" cy="1295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7000" y="252478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</a:rPr>
                <a:t>a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একক</a:t>
              </a:r>
              <a:endParaRPr lang="en-US" dirty="0">
                <a:latin typeface="Times New Roman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752600" y="2743200"/>
              <a:ext cx="9906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3657600" y="2743200"/>
              <a:ext cx="1219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3276600" y="1295400"/>
              <a:ext cx="1143000" cy="1298576"/>
              <a:chOff x="5715000" y="1143000"/>
              <a:chExt cx="1066800" cy="1298576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rot="16200000" flipH="1">
                <a:off x="5066109" y="1791891"/>
                <a:ext cx="1298576" cy="794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5715000" y="14478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</a:rPr>
                  <a:t>h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একক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667500" y="2438400"/>
            <a:ext cx="3810000" cy="1894820"/>
            <a:chOff x="5334000" y="2438400"/>
            <a:chExt cx="3048000" cy="1894820"/>
          </a:xfrm>
        </p:grpSpPr>
        <p:sp>
          <p:nvSpPr>
            <p:cNvPr id="16" name="Parallelogram 15"/>
            <p:cNvSpPr/>
            <p:nvPr/>
          </p:nvSpPr>
          <p:spPr>
            <a:xfrm>
              <a:off x="5334000" y="2438400"/>
              <a:ext cx="3048000" cy="1295400"/>
            </a:xfrm>
            <a:prstGeom prst="parallelogram">
              <a:avLst>
                <a:gd name="adj" fmla="val 58155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43600" y="38100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</a:rPr>
                <a:t>a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একক</a:t>
              </a:r>
              <a:endParaRPr lang="en-US" dirty="0">
                <a:latin typeface="Times New Roman" pitchFamily="18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5410200" y="4030008"/>
              <a:ext cx="609600" cy="859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0800000">
              <a:off x="6934200" y="4030008"/>
              <a:ext cx="685800" cy="859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6172200" y="2438400"/>
              <a:ext cx="1143000" cy="1298576"/>
              <a:chOff x="5715000" y="1143000"/>
              <a:chExt cx="1066800" cy="1298576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rot="16200000" flipH="1">
                <a:off x="5066109" y="1791891"/>
                <a:ext cx="1298576" cy="794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715000" y="14478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</a:rPr>
                  <a:t>h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একক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2667000" y="4495801"/>
            <a:ext cx="657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দুইটির ক্ষেত্রফলের সূত্র  লিখ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14500" y="1752600"/>
            <a:ext cx="142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ত্রিভুজক্ষেত্র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05750" y="2133600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সামান্তরিকক্ষেত্র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৮০০০০০০০০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1429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304800"/>
            <a:ext cx="466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 কাজের সমাধান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8250" y="1828800"/>
            <a:ext cx="952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ত্রিভুজের ক্ষেত্রফল=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ভুমি 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 উচ্চতা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) বর্গ একক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             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                 =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বর্গ একক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90900" y="1752600"/>
          <a:ext cx="952500" cy="762000"/>
        </p:xfrm>
        <a:graphic>
          <a:graphicData uri="http://schemas.openxmlformats.org/presentationml/2006/ole">
            <p:oleObj spid="_x0000_s1026" name="Equation" r:id="rId4" imgW="152280" imgH="393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81400" y="2667000"/>
          <a:ext cx="1238250" cy="762000"/>
        </p:xfrm>
        <a:graphic>
          <a:graphicData uri="http://schemas.openxmlformats.org/presentationml/2006/ole">
            <p:oleObj spid="_x0000_s1027" name="Equation" r:id="rId5" imgW="317160" imgH="3934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8250" y="3886200"/>
            <a:ext cx="9239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সামান্তরিকের ক্ষেত্রফল=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ভুমি 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 উচ্চতা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) বর্গ একক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             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                 =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বর্গ একক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05200" y="4876800"/>
          <a:ext cx="857250" cy="457200"/>
        </p:xfrm>
        <a:graphic>
          <a:graphicData uri="http://schemas.openxmlformats.org/presentationml/2006/ole">
            <p:oleObj spid="_x0000_s1028" name="Equation" r:id="rId6" imgW="203040" imgH="177480" progId="Equation.3">
              <p:embed/>
            </p:oleObj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৮০০০০০০০০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1429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6500" y="838200"/>
            <a:ext cx="638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ট্রাপিজিয়াম ক্ষেত্রের ক্ষেত্রফলের সূত্র প্রতিপাদন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66750" y="1219200"/>
            <a:ext cx="4476750" cy="2057400"/>
            <a:chOff x="533400" y="1676400"/>
            <a:chExt cx="3581400" cy="2057400"/>
          </a:xfrm>
        </p:grpSpPr>
        <p:cxnSp>
          <p:nvCxnSpPr>
            <p:cNvPr id="29" name="Straight Arrow Connector 28"/>
            <p:cNvCxnSpPr/>
            <p:nvPr/>
          </p:nvCxnSpPr>
          <p:spPr>
            <a:xfrm rot="10800000" flipV="1">
              <a:off x="3048000" y="1903412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33400" y="1676400"/>
              <a:ext cx="3581400" cy="2057400"/>
              <a:chOff x="533400" y="1676400"/>
              <a:chExt cx="3581400" cy="2057400"/>
            </a:xfrm>
          </p:grpSpPr>
          <p:sp>
            <p:nvSpPr>
              <p:cNvPr id="4" name="Parallelogram 3"/>
              <p:cNvSpPr/>
              <p:nvPr/>
            </p:nvSpPr>
            <p:spPr>
              <a:xfrm>
                <a:off x="685800" y="2057400"/>
                <a:ext cx="3200400" cy="1295400"/>
              </a:xfrm>
              <a:prstGeom prst="parallelogram">
                <a:avLst>
                  <a:gd name="adj" fmla="val 6482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819400" y="2057400"/>
                <a:ext cx="609600" cy="1295400"/>
                <a:chOff x="5638800" y="1905000"/>
                <a:chExt cx="609600" cy="1295400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 rot="5400000">
                  <a:off x="4991894" y="2551906"/>
                  <a:ext cx="1295400" cy="1588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5638800" y="2286000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h</a:t>
                  </a:r>
                  <a:endParaRPr lang="en-US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371600" y="17526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3400" y="33644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810000" y="17526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19400" y="33644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1600200" y="1905000"/>
                <a:ext cx="914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2667000" y="16764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857250" y="1600200"/>
            <a:ext cx="5619750" cy="1969532"/>
            <a:chOff x="685800" y="2057400"/>
            <a:chExt cx="4495800" cy="1969532"/>
          </a:xfrm>
        </p:grpSpPr>
        <p:grpSp>
          <p:nvGrpSpPr>
            <p:cNvPr id="42" name="Group 41"/>
            <p:cNvGrpSpPr/>
            <p:nvPr/>
          </p:nvGrpSpPr>
          <p:grpSpPr>
            <a:xfrm>
              <a:off x="685800" y="2057400"/>
              <a:ext cx="4495800" cy="1969532"/>
              <a:chOff x="685800" y="2057400"/>
              <a:chExt cx="4495800" cy="196953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209800" y="36576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685800" y="2057400"/>
                <a:ext cx="4495800" cy="1754188"/>
                <a:chOff x="685800" y="2057400"/>
                <a:chExt cx="4495800" cy="1754188"/>
              </a:xfrm>
            </p:grpSpPr>
            <p:sp>
              <p:nvSpPr>
                <p:cNvPr id="5" name="Isosceles Triangle 4"/>
                <p:cNvSpPr/>
                <p:nvPr/>
              </p:nvSpPr>
              <p:spPr>
                <a:xfrm>
                  <a:off x="3048000" y="2057400"/>
                  <a:ext cx="1828800" cy="1295400"/>
                </a:xfrm>
                <a:prstGeom prst="triangle">
                  <a:avLst>
                    <a:gd name="adj" fmla="val 47727"/>
                  </a:avLst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876800" y="32766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 rot="10800000">
                  <a:off x="2514600" y="3810000"/>
                  <a:ext cx="25146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685800" y="3810000"/>
                  <a:ext cx="14478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TextBox 35"/>
            <p:cNvSpPr txBox="1"/>
            <p:nvPr/>
          </p:nvSpPr>
          <p:spPr>
            <a:xfrm>
              <a:off x="3581400" y="32574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sz="2000" dirty="0" smtClean="0"/>
                <a:t>-</a:t>
              </a:r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47750" y="3581400"/>
            <a:ext cx="6096000" cy="461666"/>
            <a:chOff x="838200" y="4038599"/>
            <a:chExt cx="4876800" cy="461666"/>
          </a:xfrm>
        </p:grpSpPr>
        <p:sp>
          <p:nvSpPr>
            <p:cNvPr id="44" name="TextBox 43"/>
            <p:cNvSpPr txBox="1"/>
            <p:nvPr/>
          </p:nvSpPr>
          <p:spPr>
            <a:xfrm>
              <a:off x="838200" y="4038600"/>
              <a:ext cx="487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</a:rPr>
                <a:t>ABED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সামান্তরিকের ক্ষেত্রফল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=          বর্গ একক </a:t>
              </a:r>
              <a:endParaRPr lang="en-US" sz="2000" dirty="0">
                <a:latin typeface="Times New Roman" pitchFamily="18" charset="0"/>
              </a:endParaRPr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/>
          </p:nvGraphicFramePr>
          <p:xfrm>
            <a:off x="2987040" y="4038599"/>
            <a:ext cx="762000" cy="427037"/>
          </p:xfrm>
          <a:graphic>
            <a:graphicData uri="http://schemas.openxmlformats.org/presentationml/2006/ole">
              <p:oleObj spid="_x0000_s2050" name="Equation" r:id="rId4" imgW="203040" imgH="177480" progId="Equation.3">
                <p:embed/>
              </p:oleObj>
            </a:graphicData>
          </a:graphic>
        </p:graphicFrame>
      </p:grpSp>
      <p:grpSp>
        <p:nvGrpSpPr>
          <p:cNvPr id="52" name="Group 51"/>
          <p:cNvGrpSpPr/>
          <p:nvPr/>
        </p:nvGrpSpPr>
        <p:grpSpPr>
          <a:xfrm>
            <a:off x="857250" y="4114800"/>
            <a:ext cx="8286750" cy="685800"/>
            <a:chOff x="685800" y="4572000"/>
            <a:chExt cx="5334000" cy="685800"/>
          </a:xfrm>
        </p:grpSpPr>
        <p:sp>
          <p:nvSpPr>
            <p:cNvPr id="48" name="TextBox 47"/>
            <p:cNvSpPr txBox="1"/>
            <p:nvPr/>
          </p:nvSpPr>
          <p:spPr>
            <a:xfrm>
              <a:off x="685800" y="4648200"/>
              <a:ext cx="533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</a:rPr>
                <a:t>DEC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ত্রিভুজের ক্ষেত্রফল=                 বর্গ একক</a:t>
              </a:r>
              <a:endParaRPr lang="en-US" sz="2000" dirty="0">
                <a:latin typeface="Times New Roman" pitchFamily="18" charset="0"/>
              </a:endParaRPr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/>
          </p:nvGraphicFramePr>
          <p:xfrm>
            <a:off x="2341179" y="4572000"/>
            <a:ext cx="797034" cy="685800"/>
          </p:xfrm>
          <a:graphic>
            <a:graphicData uri="http://schemas.openxmlformats.org/presentationml/2006/ole">
              <p:oleObj spid="_x0000_s2053" name="Equation" r:id="rId5" imgW="647640" imgH="393480" progId="Equation.3">
                <p:embed/>
              </p:oleObj>
            </a:graphicData>
          </a:graphic>
        </p:graphicFrame>
      </p:grpSp>
      <p:grpSp>
        <p:nvGrpSpPr>
          <p:cNvPr id="59" name="Group 58"/>
          <p:cNvGrpSpPr/>
          <p:nvPr/>
        </p:nvGrpSpPr>
        <p:grpSpPr>
          <a:xfrm>
            <a:off x="571500" y="4572000"/>
            <a:ext cx="8191500" cy="1384300"/>
            <a:chOff x="457200" y="4572000"/>
            <a:chExt cx="6553200" cy="1384300"/>
          </a:xfrm>
        </p:grpSpPr>
        <p:grpSp>
          <p:nvGrpSpPr>
            <p:cNvPr id="57" name="Group 56"/>
            <p:cNvGrpSpPr/>
            <p:nvPr/>
          </p:nvGrpSpPr>
          <p:grpSpPr>
            <a:xfrm>
              <a:off x="533400" y="4572000"/>
              <a:ext cx="6477000" cy="1384300"/>
              <a:chOff x="533400" y="4572000"/>
              <a:chExt cx="6477000" cy="1384300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533400" y="4667071"/>
                <a:ext cx="6477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Times New Roman" pitchFamily="18" charset="0"/>
                    <a:cs typeface="NikoshBAN" pitchFamily="2" charset="0"/>
                  </a:rPr>
                  <a:t>     </a:t>
                </a:r>
                <a:r>
                  <a:rPr lang="en-US" sz="2400" dirty="0" smtClean="0">
                    <a:latin typeface="Times New Roman" pitchFamily="18" charset="0"/>
                    <a:cs typeface="NikoshBAN" pitchFamily="2" charset="0"/>
                  </a:rPr>
                  <a:t>ABCD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ট্রাপিজিয়ামের ক্ষেত্রফল=                     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বর্গ একক</a:t>
                </a:r>
              </a:p>
              <a:p>
                <a:endParaRPr lang="bn-BD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                                          =            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বর্গ একক </a:t>
                </a:r>
                <a:endParaRPr lang="en-US" sz="2400" dirty="0">
                  <a:latin typeface="Times New Roman" pitchFamily="18" charset="0"/>
                  <a:cs typeface="NikoshBAN" pitchFamily="2" charset="0"/>
                </a:endParaRPr>
              </a:p>
            </p:txBody>
          </p:sp>
          <p:graphicFrame>
            <p:nvGraphicFramePr>
              <p:cNvPr id="55" name="Object 54"/>
              <p:cNvGraphicFramePr>
                <a:graphicFrameLocks noChangeAspect="1"/>
              </p:cNvGraphicFramePr>
              <p:nvPr/>
            </p:nvGraphicFramePr>
            <p:xfrm>
              <a:off x="3535680" y="4572000"/>
              <a:ext cx="1463675" cy="609600"/>
            </p:xfrm>
            <a:graphic>
              <a:graphicData uri="http://schemas.openxmlformats.org/presentationml/2006/ole">
                <p:oleObj spid="_x0000_s2055" name="Equation" r:id="rId6" imgW="927000" imgH="393480" progId="Equation.3">
                  <p:embed/>
                </p:oleObj>
              </a:graphicData>
            </a:graphic>
          </p:graphicFrame>
          <p:graphicFrame>
            <p:nvGraphicFramePr>
              <p:cNvPr id="56" name="Object 55"/>
              <p:cNvGraphicFramePr>
                <a:graphicFrameLocks noChangeAspect="1"/>
              </p:cNvGraphicFramePr>
              <p:nvPr/>
            </p:nvGraphicFramePr>
            <p:xfrm>
              <a:off x="3535680" y="5334000"/>
              <a:ext cx="952500" cy="622300"/>
            </p:xfrm>
            <a:graphic>
              <a:graphicData uri="http://schemas.openxmlformats.org/presentationml/2006/ole">
                <p:oleObj spid="_x0000_s2056" name="Equation" r:id="rId7" imgW="647640" imgH="393480" progId="Equation.3">
                  <p:embed/>
                </p:oleObj>
              </a:graphicData>
            </a:graphic>
          </p:graphicFrame>
        </p:grpSp>
        <p:graphicFrame>
          <p:nvGraphicFramePr>
            <p:cNvPr id="58" name="Object 57"/>
            <p:cNvGraphicFramePr>
              <a:graphicFrameLocks noChangeAspect="1"/>
            </p:cNvGraphicFramePr>
            <p:nvPr/>
          </p:nvGraphicFramePr>
          <p:xfrm>
            <a:off x="457200" y="4648200"/>
            <a:ext cx="609600" cy="457200"/>
          </p:xfrm>
          <a:graphic>
            <a:graphicData uri="http://schemas.openxmlformats.org/presentationml/2006/ole">
              <p:oleObj spid="_x0000_s2057" name="Equation" r:id="rId8" imgW="139680" imgH="12672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৮০০০০০০০০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1429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50" y="381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50" y="2133600"/>
            <a:ext cx="10096500" cy="193899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প্রমাণ কর যে, ত্রিভুজের ক্ষেত্রফল=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ভুমি 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উচ্চতা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34000" y="2743200"/>
          <a:ext cx="952500" cy="1066800"/>
        </p:xfrm>
        <a:graphic>
          <a:graphicData uri="http://schemas.openxmlformats.org/presentationml/2006/ole">
            <p:oleObj spid="_x0000_s3074" name="Equation" r:id="rId4" imgW="152280" imgH="393480" progId="Equation.3">
              <p:embed/>
            </p:oleObj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৮০০০০০০০০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1429999" cy="6858000"/>
          </a:xfrm>
          <a:prstGeom prst="rect">
            <a:avLst/>
          </a:prstGeom>
        </p:spPr>
      </p:pic>
      <p:pic>
        <p:nvPicPr>
          <p:cNvPr id="3" name="Picture 2" descr="G:\Animation\blomst0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4038600"/>
            <a:ext cx="3524250" cy="674914"/>
          </a:xfrm>
          <a:prstGeom prst="rect">
            <a:avLst/>
          </a:prstGeom>
          <a:noFill/>
        </p:spPr>
      </p:pic>
      <p:pic>
        <p:nvPicPr>
          <p:cNvPr id="4" name="Picture 3" descr="G:\Animation\blomst0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191000" y="1066800"/>
            <a:ext cx="3524250" cy="6749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81500" y="236220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:\Animation\blomst0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645729" y="2511880"/>
            <a:ext cx="2819400" cy="843643"/>
          </a:xfrm>
          <a:prstGeom prst="rect">
            <a:avLst/>
          </a:prstGeom>
          <a:noFill/>
        </p:spPr>
      </p:pic>
      <p:pic>
        <p:nvPicPr>
          <p:cNvPr id="9" name="Picture 8" descr="G:\Animation\blomst0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549978" y="2435679"/>
            <a:ext cx="2819400" cy="84364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honno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1" y="1600200"/>
            <a:ext cx="5715000" cy="381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91251" y="1600200"/>
            <a:ext cx="4375484" cy="381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" y="0"/>
            <a:ext cx="11429999" cy="6858000"/>
            <a:chOff x="1" y="0"/>
            <a:chExt cx="9143999" cy="6858000"/>
          </a:xfrm>
        </p:grpSpPr>
        <p:pic>
          <p:nvPicPr>
            <p:cNvPr id="2" name="Picture 1" descr="৮০০০০০০০০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57200" y="1752600"/>
              <a:ext cx="4419600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মোঃ আব্দুল আলীম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সহকারি  শিক্ষক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বি,এস-সি গণিত</a:t>
              </a:r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কল্যাণপুর রওশনিয়া দাখিল মাদ্রাসা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বেলকুচি, সিরাজগঞ্জ।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মোবাইল-০১৭১৭-০১২৩৪৮৯</a:t>
              </a:r>
            </a:p>
          </p:txBody>
        </p:sp>
        <p:pic>
          <p:nvPicPr>
            <p:cNvPr id="8" name="Picture 7" descr="Untitled-2 cop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1676400"/>
              <a:ext cx="1371600" cy="1143000"/>
            </a:xfrm>
            <a:prstGeom prst="rect">
              <a:avLst/>
            </a:prstGeom>
          </p:spPr>
        </p:pic>
        <p:sp>
          <p:nvSpPr>
            <p:cNvPr id="9" name="Oval Callout 8"/>
            <p:cNvSpPr/>
            <p:nvPr/>
          </p:nvSpPr>
          <p:spPr>
            <a:xfrm>
              <a:off x="1600200" y="685800"/>
              <a:ext cx="2590800" cy="762000"/>
            </a:xfrm>
            <a:prstGeom prst="wedgeEllipse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4648200" y="685800"/>
              <a:ext cx="2590800" cy="762000"/>
            </a:xfrm>
            <a:prstGeom prst="wedgeEllipse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0" y="3505200"/>
              <a:ext cx="3276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অষ্টম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–শ্রেণি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বিষয়ঃ-গণিত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অধ্যায়-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৮ম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জ্যা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মিতি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সময়-   ৫০  মিনিট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17" descr="m90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1676400"/>
              <a:ext cx="3429000" cy="18288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50" y="3352800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৮০০০০০০০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1" y="0"/>
            <a:ext cx="11429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4250" y="533401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ছবিতে কী দেখা যাচ্ছে?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7750" y="1524000"/>
            <a:ext cx="2095500" cy="1676400"/>
          </a:xfrm>
          <a:prstGeom prst="rect">
            <a:avLst/>
          </a:prstGeom>
        </p:spPr>
      </p:pic>
      <p:pic>
        <p:nvPicPr>
          <p:cNvPr id="5" name="Picture 4" descr="lates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9500" y="1600200"/>
            <a:ext cx="1946673" cy="1321170"/>
          </a:xfrm>
          <a:prstGeom prst="rect">
            <a:avLst/>
          </a:prstGeom>
        </p:spPr>
      </p:pic>
      <p:sp>
        <p:nvSpPr>
          <p:cNvPr id="6" name="Flowchart: Data 5"/>
          <p:cNvSpPr/>
          <p:nvPr/>
        </p:nvSpPr>
        <p:spPr>
          <a:xfrm>
            <a:off x="1428750" y="3505200"/>
            <a:ext cx="2762250" cy="990600"/>
          </a:xfrm>
          <a:prstGeom prst="flowChartInputOutput">
            <a:avLst/>
          </a:prstGeom>
          <a:solidFill>
            <a:srgbClr val="92D050"/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5184321" y="3570514"/>
            <a:ext cx="3810000" cy="1066800"/>
          </a:xfrm>
          <a:prstGeom prst="trapezoid">
            <a:avLst>
              <a:gd name="adj" fmla="val 46326"/>
            </a:avLst>
          </a:prstGeom>
          <a:blipFill>
            <a:blip r:embed="rId5"/>
            <a:tile tx="0" ty="0" sx="100000" sy="100000" flip="none" algn="tl"/>
          </a:blipFill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905000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259080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50" y="2438401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বর্গ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50" y="4572001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50" y="4648201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৮০০০০০০০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429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50" y="3048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50" y="2590800"/>
            <a:ext cx="8382000" cy="175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চতুর্ভুজক্ষেত্রের ক্ষেত্রফল  নির্ণয়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" y="0"/>
            <a:ext cx="11429999" cy="6858000"/>
            <a:chOff x="0" y="0"/>
            <a:chExt cx="9143999" cy="6858000"/>
          </a:xfrm>
        </p:grpSpPr>
        <p:pic>
          <p:nvPicPr>
            <p:cNvPr id="2" name="Picture 1" descr="৮০০০০০০০০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0" y="304800"/>
              <a:ext cx="2743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শিখন ফল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4600" y="1828800"/>
              <a:ext cx="365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পাঠ শেষে শিক্ষার্থীরা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667000"/>
              <a:ext cx="8001000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ত্রিভুজ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ত্রিভুজক্ষেত্র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সনাক্ত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চতুর্ভুজ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চতুর্ভুজক্ষেত্র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সনাক্ত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চতুর্ভুজক্ষেত্রের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নির্ণয়ের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প্রতিপাদন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endParaRPr lang="en-US" sz="12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৮০০০০০০০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200"/>
            <a:ext cx="11429999" cy="6858000"/>
          </a:xfrm>
          <a:prstGeom prst="rect">
            <a:avLst/>
          </a:prstGeom>
        </p:spPr>
      </p:pic>
      <p:pic>
        <p:nvPicPr>
          <p:cNvPr id="3" name="Picture 2" descr="৮০০০০০০০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200"/>
            <a:ext cx="11429999" cy="6858000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1143000" y="1371600"/>
            <a:ext cx="2857500" cy="1676400"/>
          </a:xfrm>
          <a:prstGeom prst="triangl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143000" y="1371600"/>
            <a:ext cx="2857500" cy="1676400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3500" y="3276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250" y="2296180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ত্রিভুজক্ষেত্র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500" y="4267200"/>
            <a:ext cx="2381250" cy="1219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95500" y="4267200"/>
            <a:ext cx="2381250" cy="1219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72250" y="4648201"/>
            <a:ext cx="20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চতুর্ভুজক্ষেত্র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50" y="55626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3750" y="762001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কীসের চিত্র  দেখা যাচ্ছে?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8334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3625 -1.1111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৮০০০০০০০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429999" cy="6858000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2190750" y="1295400"/>
            <a:ext cx="3810000" cy="1295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00500" y="2438400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</a:rPr>
              <a:t>a</a:t>
            </a:r>
            <a:endParaRPr lang="en-US" dirty="0"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90750" y="2743200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4572000" y="2743200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143750" y="1219200"/>
            <a:ext cx="571500" cy="1298576"/>
            <a:chOff x="5715000" y="1143000"/>
            <a:chExt cx="457200" cy="1298576"/>
          </a:xfrm>
        </p:grpSpPr>
        <p:cxnSp>
          <p:nvCxnSpPr>
            <p:cNvPr id="10" name="Straight Arrow Connector 9"/>
            <p:cNvCxnSpPr/>
            <p:nvPr/>
          </p:nvCxnSpPr>
          <p:spPr>
            <a:xfrm rot="16200000" flipH="1">
              <a:off x="5066109" y="1791891"/>
              <a:ext cx="1298576" cy="79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715000" y="14478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</a:rPr>
                <a:t>h</a:t>
              </a:r>
              <a:endParaRPr lang="en-US" dirty="0">
                <a:latin typeface="Times New Roman" pitchFamily="18" charset="0"/>
              </a:endParaRPr>
            </a:p>
          </p:txBody>
        </p:sp>
      </p:grpSp>
      <p:sp>
        <p:nvSpPr>
          <p:cNvPr id="19" name="Parallelogram 18"/>
          <p:cNvSpPr/>
          <p:nvPr/>
        </p:nvSpPr>
        <p:spPr>
          <a:xfrm>
            <a:off x="4572000" y="3429000"/>
            <a:ext cx="3810000" cy="1295400"/>
          </a:xfrm>
          <a:prstGeom prst="parallelogram">
            <a:avLst>
              <a:gd name="adj" fmla="val 5815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10250" y="4648200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</a:rPr>
              <a:t>a</a:t>
            </a:r>
            <a:endParaRPr lang="en-US" dirty="0">
              <a:latin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6191250" y="4953000"/>
            <a:ext cx="12382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67250" y="4953000"/>
            <a:ext cx="12382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286000" y="3429000"/>
            <a:ext cx="571500" cy="1298576"/>
            <a:chOff x="5715000" y="1143000"/>
            <a:chExt cx="457200" cy="1298576"/>
          </a:xfrm>
        </p:grpSpPr>
        <p:cxnSp>
          <p:nvCxnSpPr>
            <p:cNvPr id="27" name="Straight Arrow Connector 26"/>
            <p:cNvCxnSpPr/>
            <p:nvPr/>
          </p:nvCxnSpPr>
          <p:spPr>
            <a:xfrm rot="16200000" flipH="1">
              <a:off x="5066109" y="1791891"/>
              <a:ext cx="1298576" cy="79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715000" y="14478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</a:rPr>
                <a:t>h</a:t>
              </a:r>
              <a:endParaRPr lang="en-US" dirty="0">
                <a:latin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77000" y="2438401"/>
            <a:ext cx="390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ত্রিভুজক্ষেত্রটির ভুমি 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a</a:t>
            </a:r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 ঊচ্চতা 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h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00500" y="5181601"/>
            <a:ext cx="43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সামান্তরিকক্ষেত্রটির ভুমি 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a</a:t>
            </a:r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 ঊচ্চতা 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h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533 L -0.26667 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8334 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৮০০০০০০০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429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304800"/>
            <a:ext cx="3333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133601"/>
            <a:ext cx="657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ত্রিভুজ এবং ত্রিভুজক্ষেত্রের  সঙ্গা লিখ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00" y="3581401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জক্ষেত্রের  সঙ্গা লিখ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৮০০০০০০০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429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8500" y="533401"/>
            <a:ext cx="5429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কাজের সমাধান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>
            <a:endCxn id="25" idx="2"/>
          </p:cNvCxnSpPr>
          <p:nvPr/>
        </p:nvCxnSpPr>
        <p:spPr>
          <a:xfrm rot="5400000">
            <a:off x="2009775" y="1514475"/>
            <a:ext cx="838200" cy="857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25" idx="4"/>
          </p:cNvCxnSpPr>
          <p:nvPr/>
        </p:nvCxnSpPr>
        <p:spPr>
          <a:xfrm>
            <a:off x="2000250" y="2362200"/>
            <a:ext cx="16192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5" idx="4"/>
          </p:cNvCxnSpPr>
          <p:nvPr/>
        </p:nvCxnSpPr>
        <p:spPr>
          <a:xfrm rot="16200000" flipH="1">
            <a:off x="2819400" y="1562100"/>
            <a:ext cx="83820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28750" y="25146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তিনটি রেখাংশদ্বারা সীমাবদ্ধ চিত্রকে ত্রিভুজ বলে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2000250" y="1524000"/>
            <a:ext cx="1619250" cy="838200"/>
          </a:xfrm>
          <a:prstGeom prst="triangle">
            <a:avLst>
              <a:gd name="adj" fmla="val 53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28750" y="33528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তিনটি রেখাংশদ্বারা সীমাবদ্ধ ক্ষেত্রকে ত্রিভুজক্ষেত্র বলে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524500" y="1600200"/>
            <a:ext cx="2571750" cy="6858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428750" y="39624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চারটি রেখাংশদ্বারা সীমাবদ্ধ চিত্রকে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চতুর্ভুজ  বলে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38250" y="45720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চারটি রেখাংশদ্বারা সীমাবদ্ধ ক্ষেত্রকে চতুর্ভুজক্ষেত্র বলে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8" grpId="0" animBg="1"/>
      <p:bldP spid="6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252</Words>
  <Application>Microsoft Office PowerPoint</Application>
  <PresentationFormat>Custom</PresentationFormat>
  <Paragraphs>81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B.Sc</dc:creator>
  <cp:lastModifiedBy>User files</cp:lastModifiedBy>
  <cp:revision>96</cp:revision>
  <dcterms:created xsi:type="dcterms:W3CDTF">2006-08-16T00:00:00Z</dcterms:created>
  <dcterms:modified xsi:type="dcterms:W3CDTF">2019-03-23T04:35:57Z</dcterms:modified>
</cp:coreProperties>
</file>